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6" r:id="rId2"/>
    <p:sldId id="297" r:id="rId3"/>
    <p:sldId id="300" r:id="rId4"/>
    <p:sldId id="301" r:id="rId5"/>
    <p:sldId id="302" r:id="rId6"/>
    <p:sldId id="303" r:id="rId7"/>
    <p:sldId id="305" r:id="rId8"/>
    <p:sldId id="307" r:id="rId9"/>
    <p:sldId id="30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300"/>
    <a:srgbClr val="006600"/>
    <a:srgbClr val="ED4321"/>
    <a:srgbClr val="0D0D0D"/>
    <a:srgbClr val="4F81BD"/>
    <a:srgbClr val="D2C264"/>
    <a:srgbClr val="213A59"/>
    <a:srgbClr val="323E1A"/>
    <a:srgbClr val="2D2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1071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147B0-A2C7-4C1B-88BE-6A5DB2B9E471}" type="datetimeFigureOut">
              <a:rPr lang="es-ES" smtClean="0"/>
              <a:pPr/>
              <a:t>30/04/2019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FF2F7-2786-4A24-B895-CBE6C03499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0F3F2-958E-43CD-8ED3-AB3148A3489C}" type="datetimeFigureOut">
              <a:rPr lang="es-EC" smtClean="0"/>
              <a:pPr/>
              <a:t>30/4/2019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F499C-86EA-4A70-936E-B8BFEF8B89B0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.xm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0" y="890135"/>
            <a:ext cx="9144000" cy="490776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es-ES_tradn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DIAGNOSTICO ESTRATEGICO</a:t>
            </a:r>
          </a:p>
        </p:txBody>
      </p:sp>
      <p:sp>
        <p:nvSpPr>
          <p:cNvPr id="3" name="2 Rectángulo">
            <a:hlinkClick r:id="rId3" action="ppaction://hlinksldjump" highlightClick="1"/>
          </p:cNvPr>
          <p:cNvSpPr/>
          <p:nvPr/>
        </p:nvSpPr>
        <p:spPr>
          <a:xfrm>
            <a:off x="1936265" y="1578435"/>
            <a:ext cx="4633347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VALORES FUNDAMENTALES</a:t>
            </a:r>
          </a:p>
        </p:txBody>
      </p:sp>
      <p:sp>
        <p:nvSpPr>
          <p:cNvPr id="4" name="3 Rectángulo">
            <a:hlinkClick r:id="rId4" action="ppaction://hlinksldjump" highlightClick="1"/>
          </p:cNvPr>
          <p:cNvSpPr/>
          <p:nvPr/>
        </p:nvSpPr>
        <p:spPr>
          <a:xfrm>
            <a:off x="1922198" y="2376122"/>
            <a:ext cx="4703686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PRINCIPIOS</a:t>
            </a:r>
          </a:p>
        </p:txBody>
      </p:sp>
      <p:sp>
        <p:nvSpPr>
          <p:cNvPr id="5" name="4 Rectángulo">
            <a:hlinkClick r:id="rId5" action="ppaction://hlinksldjump" highlightClick="1"/>
          </p:cNvPr>
          <p:cNvSpPr/>
          <p:nvPr/>
        </p:nvSpPr>
        <p:spPr>
          <a:xfrm>
            <a:off x="1936265" y="3159742"/>
            <a:ext cx="4717753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PARADIGMAS</a:t>
            </a:r>
          </a:p>
        </p:txBody>
      </p:sp>
      <p:sp>
        <p:nvSpPr>
          <p:cNvPr id="6" name="5 Rectángulo">
            <a:hlinkClick r:id="rId6" action="ppaction://hlinksldjump" highlightClick="1"/>
          </p:cNvPr>
          <p:cNvSpPr/>
          <p:nvPr/>
        </p:nvSpPr>
        <p:spPr>
          <a:xfrm>
            <a:off x="1955409" y="3956536"/>
            <a:ext cx="4684542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DIAGNÓSTICO  EXTERNO</a:t>
            </a:r>
          </a:p>
        </p:txBody>
      </p:sp>
      <p:sp>
        <p:nvSpPr>
          <p:cNvPr id="7" name="6 Rectángulo">
            <a:hlinkClick r:id="rId5" action="ppaction://hlinksldjump" highlightClick="1"/>
          </p:cNvPr>
          <p:cNvSpPr/>
          <p:nvPr/>
        </p:nvSpPr>
        <p:spPr>
          <a:xfrm>
            <a:off x="1922197" y="4774774"/>
            <a:ext cx="4717754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DIAGNÓSTICO  INTERNO</a:t>
            </a:r>
          </a:p>
        </p:txBody>
      </p:sp>
      <p:sp>
        <p:nvSpPr>
          <p:cNvPr id="8" name="7 Cerrar llave"/>
          <p:cNvSpPr/>
          <p:nvPr/>
        </p:nvSpPr>
        <p:spPr>
          <a:xfrm>
            <a:off x="6710969" y="4039635"/>
            <a:ext cx="285752" cy="1214446"/>
          </a:xfrm>
          <a:prstGeom prst="rightBrace">
            <a:avLst>
              <a:gd name="adj1" fmla="val 32714"/>
              <a:gd name="adj2" fmla="val 50000"/>
            </a:avLst>
          </a:prstGeom>
          <a:ln>
            <a:solidFill>
              <a:srgbClr val="ED432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7096293" y="435352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FODA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166713" y="1606571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713" y="2436564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64369" y="3222011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147957" y="3951186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159679" y="4764767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</a:t>
            </a:r>
          </a:p>
        </p:txBody>
      </p:sp>
      <p:pic>
        <p:nvPicPr>
          <p:cNvPr id="16" name="Picture 4" descr="C:\Users\User\Pictures\imagenes para fondos\descargas web\ICONOS WEB\Play-12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69477" y="1013947"/>
            <a:ext cx="360040" cy="360040"/>
          </a:xfrm>
          <a:prstGeom prst="rect">
            <a:avLst/>
          </a:prstGeom>
          <a:noFill/>
        </p:spPr>
      </p:pic>
      <p:sp>
        <p:nvSpPr>
          <p:cNvPr id="17" name="AutoShape 31">
            <a:extLst>
              <a:ext uri="{FF2B5EF4-FFF2-40B4-BE49-F238E27FC236}">
                <a16:creationId xmlns:a16="http://schemas.microsoft.com/office/drawing/2014/main" id="{6B4E91BA-0671-4C0F-B447-EDC70FDA7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9B85E92F-5E1E-4A3F-ADA1-FB1B0EC1A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637F63DF-CC42-4AAD-8E49-CCE8BAB29A3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1"/>
          <p:cNvSpPr>
            <a:spLocks noChangeArrowheads="1"/>
          </p:cNvSpPr>
          <p:nvPr/>
        </p:nvSpPr>
        <p:spPr bwMode="auto">
          <a:xfrm>
            <a:off x="584253" y="2385083"/>
            <a:ext cx="3300129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RESPONSABILIDAD SOCIAL</a:t>
            </a:r>
          </a:p>
        </p:txBody>
      </p:sp>
      <p:sp>
        <p:nvSpPr>
          <p:cNvPr id="4" name="AutoShape 31"/>
          <p:cNvSpPr>
            <a:spLocks noChangeArrowheads="1"/>
          </p:cNvSpPr>
          <p:nvPr/>
        </p:nvSpPr>
        <p:spPr bwMode="auto">
          <a:xfrm>
            <a:off x="599390" y="3081614"/>
            <a:ext cx="3300129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LIDERAZGO</a:t>
            </a:r>
          </a:p>
        </p:txBody>
      </p:sp>
      <p:sp>
        <p:nvSpPr>
          <p:cNvPr id="5" name="AutoShape 32"/>
          <p:cNvSpPr>
            <a:spLocks noChangeArrowheads="1"/>
          </p:cNvSpPr>
          <p:nvPr/>
        </p:nvSpPr>
        <p:spPr bwMode="auto">
          <a:xfrm>
            <a:off x="622252" y="3766574"/>
            <a:ext cx="3262130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INTEGRIDAD</a:t>
            </a:r>
          </a:p>
        </p:txBody>
      </p:sp>
      <p:sp>
        <p:nvSpPr>
          <p:cNvPr id="6" name="AutoShape 33"/>
          <p:cNvSpPr>
            <a:spLocks noChangeArrowheads="1"/>
          </p:cNvSpPr>
          <p:nvPr/>
        </p:nvSpPr>
        <p:spPr bwMode="auto">
          <a:xfrm>
            <a:off x="712034" y="4410849"/>
            <a:ext cx="3187485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LEALTAD</a:t>
            </a:r>
          </a:p>
        </p:txBody>
      </p:sp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674712" y="5073510"/>
            <a:ext cx="3300129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COMPROMISO LABORAL</a:t>
            </a: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135814" y="2464622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9" name="8 Rectángulo"/>
          <p:cNvSpPr/>
          <p:nvPr/>
        </p:nvSpPr>
        <p:spPr>
          <a:xfrm>
            <a:off x="355024" y="911677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</a:t>
            </a:r>
          </a:p>
        </p:txBody>
      </p:sp>
      <p:sp>
        <p:nvSpPr>
          <p:cNvPr id="10" name="9 Rectángulo">
            <a:hlinkClick r:id="rId3" action="ppaction://hlinksldjump" highlightClick="1"/>
          </p:cNvPr>
          <p:cNvSpPr/>
          <p:nvPr/>
        </p:nvSpPr>
        <p:spPr>
          <a:xfrm>
            <a:off x="352116" y="1525436"/>
            <a:ext cx="3764402" cy="7257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VALORES FUNDAMENTALES</a:t>
            </a: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139804" y="3153051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139804" y="3823724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auto">
          <a:xfrm>
            <a:off x="139804" y="4516591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54306" y="5127974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6" name="8 Rectángulo">
            <a:extLst>
              <a:ext uri="{FF2B5EF4-FFF2-40B4-BE49-F238E27FC236}">
                <a16:creationId xmlns:a16="http://schemas.microsoft.com/office/drawing/2014/main" id="{FA885047-7CCF-4B5A-9451-9D367BF83CAA}"/>
              </a:ext>
            </a:extLst>
          </p:cNvPr>
          <p:cNvSpPr/>
          <p:nvPr/>
        </p:nvSpPr>
        <p:spPr>
          <a:xfrm>
            <a:off x="4893403" y="971419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</a:t>
            </a:r>
          </a:p>
        </p:txBody>
      </p:sp>
      <p:sp>
        <p:nvSpPr>
          <p:cNvPr id="17" name="15 Rectángulo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CB3946FF-F3F1-434D-9601-CDCCE0C746A6}"/>
              </a:ext>
            </a:extLst>
          </p:cNvPr>
          <p:cNvSpPr/>
          <p:nvPr/>
        </p:nvSpPr>
        <p:spPr>
          <a:xfrm>
            <a:off x="4891009" y="1583307"/>
            <a:ext cx="3825390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PRINCIPIOS</a:t>
            </a:r>
          </a:p>
        </p:txBody>
      </p:sp>
      <p:sp>
        <p:nvSpPr>
          <p:cNvPr id="18" name="AutoShape 9">
            <a:extLst>
              <a:ext uri="{FF2B5EF4-FFF2-40B4-BE49-F238E27FC236}">
                <a16:creationId xmlns:a16="http://schemas.microsoft.com/office/drawing/2014/main" id="{D2A085D1-4B7D-4ED6-9D23-BC723C34E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155" y="2319532"/>
            <a:ext cx="3433000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ETICA PROFESIONAL</a:t>
            </a:r>
          </a:p>
        </p:txBody>
      </p:sp>
      <p:sp>
        <p:nvSpPr>
          <p:cNvPr id="19" name="AutoShape 11">
            <a:extLst>
              <a:ext uri="{FF2B5EF4-FFF2-40B4-BE49-F238E27FC236}">
                <a16:creationId xmlns:a16="http://schemas.microsoft.com/office/drawing/2014/main" id="{38BE677D-6C42-4311-AEF8-6994AEE57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09" y="2971800"/>
            <a:ext cx="41131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LIBERTAD/RESPETO PENSAMIENTO</a:t>
            </a: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A532C8AF-3879-41E9-82E0-438980DB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8" y="3600450"/>
            <a:ext cx="366267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TRABAJO EN EQUIPO</a:t>
            </a:r>
          </a:p>
        </p:txBody>
      </p:sp>
      <p:sp>
        <p:nvSpPr>
          <p:cNvPr id="21" name="AutoShape 13">
            <a:extLst>
              <a:ext uri="{FF2B5EF4-FFF2-40B4-BE49-F238E27FC236}">
                <a16:creationId xmlns:a16="http://schemas.microsoft.com/office/drawing/2014/main" id="{08CA7F81-6D2C-43BD-BA9F-4C78306C5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1009" y="4276337"/>
            <a:ext cx="4113187" cy="642942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DESARROLLO DEL CONOCIMIENTO</a:t>
            </a:r>
          </a:p>
        </p:txBody>
      </p:sp>
      <p:sp>
        <p:nvSpPr>
          <p:cNvPr id="22" name="AutoShape 13">
            <a:extLst>
              <a:ext uri="{FF2B5EF4-FFF2-40B4-BE49-F238E27FC236}">
                <a16:creationId xmlns:a16="http://schemas.microsoft.com/office/drawing/2014/main" id="{D63F7D26-3F5D-467F-ACEC-D537265F0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284" y="4973791"/>
            <a:ext cx="3461496" cy="642942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lnSpc>
                <a:spcPct val="85000"/>
              </a:lnSpc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ETICA PROFESIONAL</a:t>
            </a:r>
          </a:p>
        </p:txBody>
      </p:sp>
      <p:sp>
        <p:nvSpPr>
          <p:cNvPr id="23" name="AutoShape 36">
            <a:extLst>
              <a:ext uri="{FF2B5EF4-FFF2-40B4-BE49-F238E27FC236}">
                <a16:creationId xmlns:a16="http://schemas.microsoft.com/office/drawing/2014/main" id="{BB70502F-CD1C-458D-A179-AEA8C8F3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630" y="2418844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550F84EA-1534-473F-891B-8B77B217C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3529" y="3098366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25" name="AutoShape 36">
            <a:extLst>
              <a:ext uri="{FF2B5EF4-FFF2-40B4-BE49-F238E27FC236}">
                <a16:creationId xmlns:a16="http://schemas.microsoft.com/office/drawing/2014/main" id="{3FE5D05A-32D8-4D43-ACD6-BC21BE11C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5" y="3840660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8E05BD55-BFD6-42C6-A6CD-7F23CF355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263" y="4410849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27" name="AutoShape 36">
            <a:extLst>
              <a:ext uri="{FF2B5EF4-FFF2-40B4-BE49-F238E27FC236}">
                <a16:creationId xmlns:a16="http://schemas.microsoft.com/office/drawing/2014/main" id="{7D32F982-A4B3-489B-84DE-F2715ECB0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630" y="5027598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28" name="AutoShape 31">
            <a:extLst>
              <a:ext uri="{FF2B5EF4-FFF2-40B4-BE49-F238E27FC236}">
                <a16:creationId xmlns:a16="http://schemas.microsoft.com/office/drawing/2014/main" id="{6339942A-1546-4285-A874-97B0EBD73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776" y="218500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91182A9A-82BA-4DE8-9243-04286183209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  <p:sp>
        <p:nvSpPr>
          <p:cNvPr id="31" name="AutoShape 11">
            <a:extLst>
              <a:ext uri="{FF2B5EF4-FFF2-40B4-BE49-F238E27FC236}">
                <a16:creationId xmlns:a16="http://schemas.microsoft.com/office/drawing/2014/main" id="{C7E2152B-AEF9-4161-89FB-3B41BCCE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196947" y="1839415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9" name="8 Rectángulo"/>
          <p:cNvSpPr/>
          <p:nvPr/>
        </p:nvSpPr>
        <p:spPr>
          <a:xfrm>
            <a:off x="1344855" y="886265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</a:t>
            </a: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4977618" y="1780799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0" name="9 Rectángulo">
            <a:hlinkClick r:id="rId3" action="ppaction://hlinksldjump" highlightClick="1"/>
          </p:cNvPr>
          <p:cNvSpPr/>
          <p:nvPr/>
        </p:nvSpPr>
        <p:spPr>
          <a:xfrm>
            <a:off x="2298289" y="886265"/>
            <a:ext cx="4717753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PARADIGMAS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93011" y="1813191"/>
            <a:ext cx="3978989" cy="479842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DESARROLLAR Y MANTENER: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5464861" y="1800665"/>
            <a:ext cx="3102363" cy="436098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ELIMINAR: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90113" y="2538802"/>
            <a:ext cx="3784784" cy="2961535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5000"/>
              </a:spcAft>
              <a:buFontTx/>
              <a:buChar char="•"/>
              <a:defRPr/>
            </a:pPr>
            <a:endParaRPr lang="es-ES_tradnl" sz="1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APERTURA A LA INVESTIGACION EN TODO NIVEL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MEJORAMIENTO CONTINUO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CLIENTES EXTRANJEROS QUE DESEAN INVERTIR AREA PUERTOS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APLICACIÓN DE LA LEGISLACION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CAPACITACION Y ACTUALIZACION DEL PERSONAL</a:t>
            </a:r>
          </a:p>
          <a:p>
            <a:pPr marL="342900" indent="-342900">
              <a:spcBef>
                <a:spcPct val="20000"/>
              </a:spcBef>
              <a:spcAft>
                <a:spcPct val="15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ADQUIRIR EQUIPOS DE OCEANOGRAFIA 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5444197" y="3151163"/>
            <a:ext cx="3024554" cy="207398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0000"/>
              </a:spcAft>
              <a:buFontTx/>
              <a:buChar char="•"/>
              <a:defRPr/>
            </a:pPr>
            <a:endParaRPr lang="es-ES_tradnl" sz="1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FALTA  DE INICIATIVA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FALTA DE CREATIVIDAD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FALTA DE PERTENENCIA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PATERNALISMO</a:t>
            </a:r>
          </a:p>
          <a:p>
            <a:pPr marL="342900" indent="-342900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" charset="0"/>
              </a:rPr>
              <a:t>COSTOS EXCESIVOS</a:t>
            </a:r>
          </a:p>
        </p:txBody>
      </p:sp>
      <p:sp>
        <p:nvSpPr>
          <p:cNvPr id="13" name="AutoShape 31">
            <a:extLst>
              <a:ext uri="{FF2B5EF4-FFF2-40B4-BE49-F238E27FC236}">
                <a16:creationId xmlns:a16="http://schemas.microsoft.com/office/drawing/2014/main" id="{3BA87A84-1A15-4E3E-BDF7-78FCD9464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AA2AE3F-6A0E-46F5-9E4F-71047F85F1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  <p:sp>
        <p:nvSpPr>
          <p:cNvPr id="16" name="AutoShape 11">
            <a:extLst>
              <a:ext uri="{FF2B5EF4-FFF2-40B4-BE49-F238E27FC236}">
                <a16:creationId xmlns:a16="http://schemas.microsoft.com/office/drawing/2014/main" id="{1E309926-D459-4DCA-9C7E-2EFC05904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0" y="1726873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9" name="8 Rectángulo"/>
          <p:cNvSpPr/>
          <p:nvPr/>
        </p:nvSpPr>
        <p:spPr>
          <a:xfrm>
            <a:off x="1335525" y="790644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</a:t>
            </a: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4611858" y="1668258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0" name="9 Rectángulo">
            <a:hlinkClick r:id="rId3" action="ppaction://hlinksldjump" highlightClick="1"/>
          </p:cNvPr>
          <p:cNvSpPr/>
          <p:nvPr/>
        </p:nvSpPr>
        <p:spPr>
          <a:xfrm>
            <a:off x="2588455" y="819441"/>
            <a:ext cx="4684542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DIAGNÓSTICO  EXTERNO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18771" y="1737351"/>
            <a:ext cx="3152898" cy="428638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AMENAZAS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23558" y="2729796"/>
            <a:ext cx="3770140" cy="2095422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80975" indent="-180975">
              <a:spcBef>
                <a:spcPct val="20000"/>
              </a:spcBef>
              <a:buFontTx/>
              <a:buChar char="•"/>
              <a:defRPr/>
            </a:pPr>
            <a:endParaRPr lang="es-ES_tradnl" sz="1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RECESION, INESTABILIDAD POLITICA Y ECONOMICA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FALTA DE VINCULACION  GUBERNAMENTAL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CAMBIOS DE LEYES Y DISPOSICIONES LEGALES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FALTA DE CONCIENCIA AMBIENTAL EN CLIENTES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ES_tradnl" sz="12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ES_tradnl" sz="12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ES_tradnl" sz="12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ES_tradnl" sz="10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ES_tradnl" sz="16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ES_tradnl" sz="160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268764" y="2302839"/>
            <a:ext cx="4445391" cy="2949336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80975" indent="-180975">
              <a:spcBef>
                <a:spcPct val="20000"/>
              </a:spcBef>
              <a:buFontTx/>
              <a:buChar char="•"/>
              <a:defRPr/>
            </a:pPr>
            <a:endParaRPr lang="es-ES_tradnl" sz="1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PARTICIPACION EN MERCADO  EN TODO EL PAIS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TENDENCIA DE EMPRESAS A TERCERIZAR  SERVICIOS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INDUSTRIAS Y EMPRESAS DEBEN CUMPLIR CON LEGISLACION AMBIENTAL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NICHO DE MERCADO INSATISFECHO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OPCION DE CONVENIOS Y ALIANZAS ESTRATEGICAS CON  OTRAS EMPRESAS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PARTICIPACION  EN ASUNTOS DE DESARROLLO Y APOYO A LA COMUNIDAD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IMPLEMENTACION DEL SGI Y CERTIIFCACION EN CALIDAD Y SEGUIDAD OCUPACIONAL</a:t>
            </a:r>
          </a:p>
          <a:p>
            <a:pPr marL="180975" indent="-180975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s-ES_tradnl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5162843" y="1697792"/>
            <a:ext cx="3080825" cy="428638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OPORTUNIDADES</a:t>
            </a:r>
          </a:p>
        </p:txBody>
      </p:sp>
      <p:sp>
        <p:nvSpPr>
          <p:cNvPr id="13" name="AutoShape 31">
            <a:extLst>
              <a:ext uri="{FF2B5EF4-FFF2-40B4-BE49-F238E27FC236}">
                <a16:creationId xmlns:a16="http://schemas.microsoft.com/office/drawing/2014/main" id="{9DC1AC6F-9DD5-441D-8AA7-F8579FDDE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DFD531E-A765-47F3-BE8B-D710EBDC0A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  <p:sp>
        <p:nvSpPr>
          <p:cNvPr id="19" name="AutoShape 11">
            <a:extLst>
              <a:ext uri="{FF2B5EF4-FFF2-40B4-BE49-F238E27FC236}">
                <a16:creationId xmlns:a16="http://schemas.microsoft.com/office/drawing/2014/main" id="{5810A0FD-4658-46B1-B872-FF7C2B660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226147" y="1901818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9" name="8 Rectángulo"/>
          <p:cNvSpPr/>
          <p:nvPr/>
        </p:nvSpPr>
        <p:spPr>
          <a:xfrm>
            <a:off x="1532473" y="889118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</a:t>
            </a: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auto">
          <a:xfrm>
            <a:off x="4818184" y="1857633"/>
            <a:ext cx="336550" cy="457200"/>
          </a:xfrm>
          <a:prstGeom prst="rightArrow">
            <a:avLst>
              <a:gd name="adj1" fmla="val 56667"/>
              <a:gd name="adj2" fmla="val 72481"/>
            </a:avLst>
          </a:prstGeom>
          <a:gradFill rotWithShape="0">
            <a:gsLst>
              <a:gs pos="0">
                <a:srgbClr val="FFFF00">
                  <a:gamma/>
                  <a:shade val="3607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s-EC"/>
          </a:p>
        </p:txBody>
      </p:sp>
      <p:sp>
        <p:nvSpPr>
          <p:cNvPr id="11" name="10 Rectángulo">
            <a:hlinkClick r:id="rId3" action="ppaction://hlinksldjump" highlightClick="1"/>
          </p:cNvPr>
          <p:cNvSpPr/>
          <p:nvPr/>
        </p:nvSpPr>
        <p:spPr>
          <a:xfrm>
            <a:off x="2724055" y="892091"/>
            <a:ext cx="471775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DIAGNÓSTICO  INTERNO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773988" y="1868785"/>
            <a:ext cx="2978669" cy="447696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FORTALEZAS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207367" y="2562639"/>
            <a:ext cx="4458884" cy="3137526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s-ES_tradnl" sz="1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CONTROL DE CALIDAD  DE LOS PROCESOS Y SERVICIOS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DISPONIBILIDAD DE EQUIPOS MODERNOS  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TALENTO HUMANO  TECNICO –PROFESIONAL ESPECIALIZADO 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DIFERENCIACION DE SERVICIO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ESTUDIOS AMBIENTALES ESPECIALIZADO EN AREA D EPUERTOS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ESTUDIOS DE INGENIERIA CON  EXPERTOSY EQUIPOS  EXTRANJEROS 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ALIANZAS CON OTRAS CONSULTORAS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EQUIPO DE OCEANOGRAFIA   ESPECIALIZADO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s-ES_tradnl" sz="1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s-ES_tradnl" sz="14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5324885" y="1868785"/>
            <a:ext cx="3214203" cy="447696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DEBILIDADES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4927341" y="2576148"/>
            <a:ext cx="4009292" cy="3124017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0975" indent="-180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s-ES_tradnl" sz="1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REDUCIDO PERSONAL   EN NOMINA EN AREA OPERATIVA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PLAZOS EN  CREDITO  BANCARIO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LIMITADO POSICIONAMIENTO  EN EL MERCADO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ESTUDIOS DE  LABORATORIO EXTERNOS COSTOSOS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FALTA DE CAPACITACION  DEL PERSONAL DE PLANTA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POCO PERSONAL DE PLANTA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COSTOS FIJOS ELEVADOS: CALIBRACIONES, MANTENIMEINTO EQUIPOS DE OCE,  Y OTROS.</a:t>
            </a:r>
          </a:p>
          <a:p>
            <a:pPr marL="180975" indent="-1809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LA </a:t>
            </a:r>
            <a:r>
              <a:rPr lang="es-ES_tradnl" sz="1400" b="1" dirty="0" err="1">
                <a:solidFill>
                  <a:schemeClr val="bg1"/>
                </a:solidFill>
                <a:latin typeface="Arial Narrow" pitchFamily="34" charset="0"/>
              </a:rPr>
              <a:t>AAr</a:t>
            </a:r>
            <a:r>
              <a:rPr lang="es-ES_tradnl" sz="1400" b="1" dirty="0">
                <a:solidFill>
                  <a:schemeClr val="bg1"/>
                </a:solidFill>
                <a:latin typeface="Arial Narrow" pitchFamily="34" charset="0"/>
              </a:rPr>
              <a:t> DEMORA EN APROBAR ESTUDIOS, AFECTANDO COBROS</a:t>
            </a:r>
          </a:p>
        </p:txBody>
      </p:sp>
      <p:sp>
        <p:nvSpPr>
          <p:cNvPr id="10" name="AutoShape 31">
            <a:extLst>
              <a:ext uri="{FF2B5EF4-FFF2-40B4-BE49-F238E27FC236}">
                <a16:creationId xmlns:a16="http://schemas.microsoft.com/office/drawing/2014/main" id="{69C9EFD7-9CA4-44C2-BDE1-8284F445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ECD1CF8-832B-4657-829B-3247235616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  <p:sp>
        <p:nvSpPr>
          <p:cNvPr id="15" name="AutoShape 11">
            <a:extLst>
              <a:ext uri="{FF2B5EF4-FFF2-40B4-BE49-F238E27FC236}">
                <a16:creationId xmlns:a16="http://schemas.microsoft.com/office/drawing/2014/main" id="{7D7C53DB-5414-4F26-9DD7-3880665D8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0" y="890135"/>
            <a:ext cx="9144000" cy="490776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es-ES_tradn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DIRECCIONAMIENTO ESTRATEGICO</a:t>
            </a:r>
          </a:p>
        </p:txBody>
      </p:sp>
      <p:sp>
        <p:nvSpPr>
          <p:cNvPr id="3" name="2 Rectángulo">
            <a:hlinkClick r:id="rId3" action="ppaction://hlinksldjump" highlightClick="1"/>
          </p:cNvPr>
          <p:cNvSpPr/>
          <p:nvPr/>
        </p:nvSpPr>
        <p:spPr>
          <a:xfrm>
            <a:off x="1936265" y="1578435"/>
            <a:ext cx="4633347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VISION </a:t>
            </a:r>
          </a:p>
        </p:txBody>
      </p:sp>
      <p:sp>
        <p:nvSpPr>
          <p:cNvPr id="4" name="3 Rectángulo">
            <a:hlinkClick r:id="rId4" action="ppaction://hlinksldjump" highlightClick="1"/>
          </p:cNvPr>
          <p:cNvSpPr/>
          <p:nvPr/>
        </p:nvSpPr>
        <p:spPr>
          <a:xfrm>
            <a:off x="1922198" y="2376122"/>
            <a:ext cx="4703686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MISION</a:t>
            </a:r>
          </a:p>
        </p:txBody>
      </p:sp>
      <p:sp>
        <p:nvSpPr>
          <p:cNvPr id="5" name="4 Rectángulo">
            <a:hlinkClick r:id="rId5" action="ppaction://hlinksldjump" highlightClick="1"/>
          </p:cNvPr>
          <p:cNvSpPr/>
          <p:nvPr/>
        </p:nvSpPr>
        <p:spPr>
          <a:xfrm>
            <a:off x="1936265" y="3159742"/>
            <a:ext cx="4717753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 ESTRATEGICOS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166713" y="1606571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713" y="2436564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164369" y="3222011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</a:t>
            </a:r>
          </a:p>
        </p:txBody>
      </p:sp>
      <p:cxnSp>
        <p:nvCxnSpPr>
          <p:cNvPr id="16" name="15 Conector angular"/>
          <p:cNvCxnSpPr/>
          <p:nvPr/>
        </p:nvCxnSpPr>
        <p:spPr>
          <a:xfrm flipH="1">
            <a:off x="6427639" y="3429226"/>
            <a:ext cx="214316" cy="1143008"/>
          </a:xfrm>
          <a:prstGeom prst="bentConnector3">
            <a:avLst>
              <a:gd name="adj1" fmla="val -106665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4417255" y="3857854"/>
            <a:ext cx="1968182" cy="428628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POLÍTICAS</a:t>
            </a:r>
            <a:r>
              <a:rPr lang="es-ES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445391" y="4456394"/>
            <a:ext cx="1954113" cy="428628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ESTRATEGIAS</a:t>
            </a:r>
          </a:p>
        </p:txBody>
      </p:sp>
      <p:cxnSp>
        <p:nvCxnSpPr>
          <p:cNvPr id="19" name="18 Conector angular"/>
          <p:cNvCxnSpPr/>
          <p:nvPr/>
        </p:nvCxnSpPr>
        <p:spPr>
          <a:xfrm flipH="1">
            <a:off x="6413573" y="3429226"/>
            <a:ext cx="214315" cy="642942"/>
          </a:xfrm>
          <a:prstGeom prst="bentConnector3">
            <a:avLst>
              <a:gd name="adj1" fmla="val -106665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C:\Users\User\Pictures\imagenes para fondos\descargas web\ICONOS WEB\Play-12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69477" y="1013947"/>
            <a:ext cx="360040" cy="360040"/>
          </a:xfrm>
          <a:prstGeom prst="rect">
            <a:avLst/>
          </a:prstGeom>
          <a:noFill/>
        </p:spPr>
      </p:pic>
      <p:sp>
        <p:nvSpPr>
          <p:cNvPr id="15" name="AutoShape 31">
            <a:extLst>
              <a:ext uri="{FF2B5EF4-FFF2-40B4-BE49-F238E27FC236}">
                <a16:creationId xmlns:a16="http://schemas.microsoft.com/office/drawing/2014/main" id="{2247DAFF-C1E1-4B32-A430-F53A90C9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7010020B-FD56-4381-934E-C0BC006BAD9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  <p:sp>
        <p:nvSpPr>
          <p:cNvPr id="22" name="AutoShape 11">
            <a:extLst>
              <a:ext uri="{FF2B5EF4-FFF2-40B4-BE49-F238E27FC236}">
                <a16:creationId xmlns:a16="http://schemas.microsoft.com/office/drawing/2014/main" id="{F38A477C-6C58-441E-BE08-0798D11B4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0" y="890135"/>
            <a:ext cx="9144000" cy="490776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es-ES_tradn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DIRECCIONAMIENTO ESTRATEGICO</a:t>
            </a:r>
          </a:p>
        </p:txBody>
      </p:sp>
      <p:sp>
        <p:nvSpPr>
          <p:cNvPr id="3" name="2 Rectángulo">
            <a:hlinkClick r:id="rId3" action="ppaction://hlinksldjump" highlightClick="1"/>
          </p:cNvPr>
          <p:cNvSpPr/>
          <p:nvPr/>
        </p:nvSpPr>
        <p:spPr>
          <a:xfrm>
            <a:off x="2255326" y="3584854"/>
            <a:ext cx="4633347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VISION 2021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00114" y="1540839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85866" y="4387612"/>
            <a:ext cx="8369559" cy="1229418"/>
          </a:xfrm>
          <a:prstGeom prst="bevel">
            <a:avLst>
              <a:gd name="adj" fmla="val 2636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es-EC" sz="1600" b="1" cap="all" dirty="0">
                <a:solidFill>
                  <a:schemeClr val="bg1"/>
                </a:solidFill>
              </a:rPr>
              <a:t>Ser un referente en el mercado nacional e internacional en productos y servicios de ingeniería en Costas, Obras Portuarias, Hidráulica, Gestión Ambiental, investigación, innovación y desarrollo tecnológico, fortalecidos mediante procesos de mejora continua del sistema de gestión de calidad Y SEGURIDAD OCUPACIONAL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6" name="AutoShape 31">
            <a:extLst>
              <a:ext uri="{FF2B5EF4-FFF2-40B4-BE49-F238E27FC236}">
                <a16:creationId xmlns:a16="http://schemas.microsoft.com/office/drawing/2014/main" id="{6F069EBD-65DA-4A1B-8D17-866B4E9C8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sp>
        <p:nvSpPr>
          <p:cNvPr id="7" name="AutoShape 11">
            <a:extLst>
              <a:ext uri="{FF2B5EF4-FFF2-40B4-BE49-F238E27FC236}">
                <a16:creationId xmlns:a16="http://schemas.microsoft.com/office/drawing/2014/main" id="{DBECAA49-96AE-40AA-90E0-823CB6ECD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  <p:sp>
        <p:nvSpPr>
          <p:cNvPr id="8" name="2 Rectángulo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DF736F0-EEE4-400A-9DC4-020F0CABF2F5}"/>
              </a:ext>
            </a:extLst>
          </p:cNvPr>
          <p:cNvSpPr/>
          <p:nvPr/>
        </p:nvSpPr>
        <p:spPr>
          <a:xfrm>
            <a:off x="2162293" y="1491596"/>
            <a:ext cx="4633347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MISIÓN</a:t>
            </a:r>
          </a:p>
        </p:txBody>
      </p:sp>
      <p:sp>
        <p:nvSpPr>
          <p:cNvPr id="9" name="10 Rectángulo">
            <a:extLst>
              <a:ext uri="{FF2B5EF4-FFF2-40B4-BE49-F238E27FC236}">
                <a16:creationId xmlns:a16="http://schemas.microsoft.com/office/drawing/2014/main" id="{F196C19F-1154-4836-AF50-9EB4ED05EFC0}"/>
              </a:ext>
            </a:extLst>
          </p:cNvPr>
          <p:cNvSpPr/>
          <p:nvPr/>
        </p:nvSpPr>
        <p:spPr>
          <a:xfrm>
            <a:off x="300114" y="3670489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</a:t>
            </a:r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02DEC8CE-2FAE-4945-853D-D2870D3FE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20" y="2306980"/>
            <a:ext cx="8369559" cy="959511"/>
          </a:xfrm>
          <a:prstGeom prst="bevel">
            <a:avLst>
              <a:gd name="adj" fmla="val 2636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es-EC" sz="1600" b="1" cap="all" dirty="0">
                <a:solidFill>
                  <a:schemeClr val="bg1"/>
                </a:solidFill>
              </a:rPr>
              <a:t>Proveer servicios de consultoría en áreas de ingeniería en Costas, Obras Portuarias, Hidráulica y Gestión Ambiental, de manera eficiente, con altos estándares de calidad Y SEGURIDAD OCUPACIONAL</a:t>
            </a:r>
            <a:endParaRPr lang="es-ES" sz="1600" dirty="0">
              <a:solidFill>
                <a:schemeClr val="bg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0A5347-7D89-4CC1-8FFF-3152033BCB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0" y="833864"/>
            <a:ext cx="9144000" cy="490776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es-ES_tradn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DIRECCIONAMIENTO ESTRATEGICO</a:t>
            </a:r>
          </a:p>
        </p:txBody>
      </p:sp>
      <p:sp>
        <p:nvSpPr>
          <p:cNvPr id="3" name="2 Rectángulo">
            <a:hlinkClick r:id="rId3" action="ppaction://hlinksldjump" highlightClick="1"/>
          </p:cNvPr>
          <p:cNvSpPr/>
          <p:nvPr/>
        </p:nvSpPr>
        <p:spPr>
          <a:xfrm>
            <a:off x="2513040" y="1423690"/>
            <a:ext cx="4633347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 ESTRATEGICOS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79254" y="1423691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34390"/>
              </p:ext>
            </p:extLst>
          </p:nvPr>
        </p:nvGraphicFramePr>
        <p:xfrm>
          <a:off x="196948" y="2153644"/>
          <a:ext cx="8750104" cy="69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rgbClr val="FFFF00"/>
                          </a:solidFill>
                          <a:latin typeface="+mn-lt"/>
                        </a:rPr>
                        <a:t>O.E.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rgbClr val="FFFF00"/>
                          </a:solidFill>
                          <a:latin typeface="+mn-lt"/>
                        </a:rPr>
                        <a:t>No. </a:t>
                      </a:r>
                      <a:r>
                        <a:rPr lang="es-ES" sz="2000" dirty="0">
                          <a:solidFill>
                            <a:srgbClr val="FFFF00"/>
                          </a:solidFill>
                          <a:latin typeface="+mn-lt"/>
                        </a:rPr>
                        <a:t>1</a:t>
                      </a:r>
                      <a:endParaRPr lang="es-ES" sz="16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32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8016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600" b="1" dirty="0">
                          <a:latin typeface="Arial Narrow" pitchFamily="34" charset="0"/>
                        </a:rPr>
                        <a:t>POSICIONAMIENTO EN EL MERCADO CON PRODUCTOS DE CALIDAD CON EFICIENCIA</a:t>
                      </a:r>
                      <a:endParaRPr lang="es-ES" sz="1800" b="1" dirty="0">
                        <a:latin typeface="Arial Narrow" pitchFamily="34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99266"/>
              </p:ext>
            </p:extLst>
          </p:nvPr>
        </p:nvGraphicFramePr>
        <p:xfrm>
          <a:off x="267285" y="3106311"/>
          <a:ext cx="8567225" cy="287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3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940">
                <a:tc rowSpan="5"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POLITICA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326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P.1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4283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REALIZANDO  ALIANZAS ESTRATEGICAS CON  ORGANIZACIONES  Y EMPRESAS AFINES</a:t>
                      </a:r>
                      <a:endParaRPr lang="es-ES" sz="105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ESTRATEGIAS</a:t>
                      </a: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1-a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APOYO Y PARTICIPACION DE  PERSONAL  Y EQUIPO ESPECIALIZADO</a:t>
                      </a:r>
                      <a:endParaRPr lang="es-ES" sz="11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1-b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INGRESAR</a:t>
                      </a:r>
                      <a:r>
                        <a:rPr lang="es-ES_tradnl" sz="11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 MERCADOS  EXTRANJEROS QUE VIENEN A INVERTIR AL PAIS</a:t>
                      </a:r>
                      <a:endParaRPr lang="es-ES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1-c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MANTENER EQUIPO DE OCEANOGRAFIA ESPECIALIZADO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7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2-a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EJECUTAR</a:t>
                      </a:r>
                      <a:r>
                        <a:rPr lang="es-ES" sz="11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LA CAPACITACION Y ACTUALIZACION DE CONOCIMIENTOS DE ACUERDO A PERFILES </a:t>
                      </a:r>
                      <a:endParaRPr lang="es-ES" sz="11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40">
                <a:tc vMerge="1">
                  <a:txBody>
                    <a:bodyPr/>
                    <a:lstStyle/>
                    <a:p>
                      <a:pPr algn="ctr"/>
                      <a:endParaRPr lang="es-ES" sz="2000" b="0" dirty="0">
                        <a:solidFill>
                          <a:srgbClr val="FFFF00"/>
                        </a:solidFill>
                        <a:effectLst/>
                        <a:latin typeface="FuturistCondensed" pitchFamily="2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P. 2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42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IMPLEMENTANDO UN</a:t>
                      </a:r>
                      <a:r>
                        <a:rPr lang="es-ES" sz="11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DE </a:t>
                      </a: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CAPACITACION PLURIANUAL PARA  DESARROLLAR</a:t>
                      </a:r>
                      <a:r>
                        <a:rPr lang="es-ES" sz="11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COMPETENCIAS</a:t>
                      </a:r>
                      <a:endParaRPr lang="es-ES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2-b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OFERCER PRODUCTOS CON PERSONAL ESPECIALIZADO Y EFICIENTE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AutoShape 31">
            <a:extLst>
              <a:ext uri="{FF2B5EF4-FFF2-40B4-BE49-F238E27FC236}">
                <a16:creationId xmlns:a16="http://schemas.microsoft.com/office/drawing/2014/main" id="{0C19089C-9A79-4030-9370-F815134AE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3235698-33AB-4FBC-B3B2-8D9058B080A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  <p:sp>
        <p:nvSpPr>
          <p:cNvPr id="12" name="AutoShape 11">
            <a:extLst>
              <a:ext uri="{FF2B5EF4-FFF2-40B4-BE49-F238E27FC236}">
                <a16:creationId xmlns:a16="http://schemas.microsoft.com/office/drawing/2014/main" id="{8B4571C5-366B-468D-A88A-14E3B361B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950" y="6021028"/>
            <a:ext cx="4358587" cy="571500"/>
          </a:xfrm>
          <a:prstGeom prst="roundRect">
            <a:avLst>
              <a:gd name="adj" fmla="val 50000"/>
            </a:avLst>
          </a:prstGeom>
          <a:solidFill>
            <a:srgbClr val="003300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sz="1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“Por el desarrollo sustentable de las áreas marino costeras”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0" y="791661"/>
            <a:ext cx="9144000" cy="490776"/>
          </a:xfrm>
          <a:prstGeom prst="bevel">
            <a:avLst>
              <a:gd name="adj" fmla="val 1250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es-ES_tradnl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DIRECCIONAMIENTO ESTRATEGICO</a:t>
            </a:r>
          </a:p>
        </p:txBody>
      </p:sp>
      <p:sp>
        <p:nvSpPr>
          <p:cNvPr id="3" name="2 Rectángulo">
            <a:hlinkClick r:id="rId3" action="ppaction://hlinksldjump" highlightClick="1"/>
          </p:cNvPr>
          <p:cNvSpPr/>
          <p:nvPr/>
        </p:nvSpPr>
        <p:spPr>
          <a:xfrm>
            <a:off x="2583377" y="1339283"/>
            <a:ext cx="4633347" cy="57150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 ESTRATEGICOS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560607" y="1353352"/>
            <a:ext cx="57150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729082"/>
              </p:ext>
            </p:extLst>
          </p:nvPr>
        </p:nvGraphicFramePr>
        <p:xfrm>
          <a:off x="900335" y="1996557"/>
          <a:ext cx="7455876" cy="69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8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629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rgbClr val="FFFF00"/>
                          </a:solidFill>
                          <a:latin typeface="+mn-lt"/>
                        </a:rPr>
                        <a:t>O.E.I.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solidFill>
                            <a:srgbClr val="FFFF00"/>
                          </a:solidFill>
                          <a:latin typeface="+mn-lt"/>
                        </a:rPr>
                        <a:t>No. </a:t>
                      </a:r>
                      <a:r>
                        <a:rPr lang="es-ES" sz="2000" dirty="0">
                          <a:solidFill>
                            <a:srgbClr val="FFFF00"/>
                          </a:solidFill>
                          <a:latin typeface="+mn-lt"/>
                        </a:rPr>
                        <a:t>2</a:t>
                      </a:r>
                      <a:endParaRPr lang="es-ES" sz="16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32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28016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s-ES" sz="1800" b="1" dirty="0">
                          <a:latin typeface="Arial Narrow" pitchFamily="34" charset="0"/>
                        </a:rPr>
                        <a:t>DESARROLLAR UNA CULTURA  DE CALIDAD Y SEGURIDAD OCUPACIONAL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9326"/>
              </p:ext>
            </p:extLst>
          </p:nvPr>
        </p:nvGraphicFramePr>
        <p:xfrm>
          <a:off x="145989" y="3127532"/>
          <a:ext cx="8609426" cy="30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8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940">
                <a:tc rowSpan="6"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POLITICAS</a:t>
                      </a: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32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P. 3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428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dirty="0">
                          <a:latin typeface="Arial Narrow" pitchFamily="34" charset="0"/>
                        </a:rPr>
                        <a:t>IMPLEMENTANDO  LA CERTIFICACION  EN SISTEMAS DE GESTION DE CALIDAD Y SEGURIDAD OCUPACIONAL</a:t>
                      </a:r>
                      <a:endParaRPr lang="es-ES" sz="1050" b="1" dirty="0">
                        <a:effectLst/>
                        <a:latin typeface="Arial Narrow" pitchFamily="34" charset="0"/>
                      </a:endParaRPr>
                    </a:p>
                    <a:p>
                      <a:endParaRPr lang="es-E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effectLst/>
                        <a:latin typeface="Arial Narrow" pitchFamily="34" charset="0"/>
                      </a:endParaRPr>
                    </a:p>
                  </a:txBody>
                  <a:tcPr marL="72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ESTRATEGIAS</a:t>
                      </a: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1D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FuturistCondensed" pitchFamily="2" charset="0"/>
                        </a:rPr>
                        <a:t>3</a:t>
                      </a:r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-a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MANTENER  DOCUMENTADO  LOS PROCESOS INTERNOS  Y EXTERNOS</a:t>
                      </a:r>
                    </a:p>
                    <a:p>
                      <a:endParaRPr lang="es-ES" sz="1100" b="0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4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>
                        <a:latin typeface="Arial Narrow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3-b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AUDITORIAS INTERNAS DE LOS PROCESOS</a:t>
                      </a: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40">
                <a:tc vMerge="1">
                  <a:txBody>
                    <a:bodyPr/>
                    <a:lstStyle/>
                    <a:p>
                      <a:pPr algn="ctr"/>
                      <a:endParaRPr lang="es-ES" sz="2000" b="0" dirty="0">
                        <a:solidFill>
                          <a:srgbClr val="FFFF00"/>
                        </a:solidFill>
                        <a:effectLst/>
                        <a:latin typeface="FuturistCondensed" pitchFamily="2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428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latin typeface="Arial Narrow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3-c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ASIGNAR RECURSOS ECONOMICOS PARA LA OBTENCION</a:t>
                      </a:r>
                      <a:r>
                        <a:rPr lang="es-ES" sz="1100" b="1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CERTIFICACION</a:t>
                      </a:r>
                      <a:endParaRPr lang="es-ES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940">
                <a:tc v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EuroseWideHeavy" pitchFamily="2" charset="0"/>
                      </a:endParaRP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P. 4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42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IMPLEMENTANDO</a:t>
                      </a:r>
                      <a:r>
                        <a:rPr lang="es-ES" sz="1100" b="1" baseline="0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UN PROGRAMA DE  RESPONSABILIDAD SOCIAL</a:t>
                      </a: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EuroseWideHeavy" pitchFamily="2" charset="0"/>
                      </a:endParaRP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4-a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100" b="1" dirty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EJECUCION TALLERES Y CHARLAS DE BUENAS PRACTICAS AMBIENTALES</a:t>
                      </a: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40">
                <a:tc v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EuroseWideHeavy" pitchFamily="2" charset="0"/>
                      </a:endParaRP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" sz="1800" b="1" dirty="0">
                        <a:solidFill>
                          <a:srgbClr val="FFFF66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4283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EuroseWideHeavy" pitchFamily="2" charset="0"/>
                      </a:endParaRP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4-b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CAMPAÑAS DE RECICLAJE,   OPTIMIZACION SERVICISO BASICOS, PUNTO VERDE</a:t>
                      </a:r>
                    </a:p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940">
                <a:tc v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EuroseWideHeavy" pitchFamily="2" charset="0"/>
                      </a:endParaRP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2000" b="0" dirty="0">
                        <a:solidFill>
                          <a:srgbClr val="FFFF00"/>
                        </a:solidFill>
                        <a:effectLst/>
                        <a:latin typeface="FuturistCondensed" pitchFamily="2" charset="0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7D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EuroseWideHeavy" pitchFamily="2" charset="0"/>
                      </a:endParaRPr>
                    </a:p>
                  </a:txBody>
                  <a:tcPr marL="36000" marR="36000" marT="36000" marB="36000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0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37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2000" marR="72000" marT="3600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AutoShape 31">
            <a:extLst>
              <a:ext uri="{FF2B5EF4-FFF2-40B4-BE49-F238E27FC236}">
                <a16:creationId xmlns:a16="http://schemas.microsoft.com/office/drawing/2014/main" id="{F263A9C0-04A0-400A-944C-4B4E41CAE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767" y="195268"/>
            <a:ext cx="3962400" cy="571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PLANIFICACION ESTRATEGICA </a:t>
            </a:r>
          </a:p>
          <a:p>
            <a:pPr algn="ctr">
              <a:defRPr/>
            </a:pPr>
            <a:r>
              <a:rPr lang="es-ES_trad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2016-2021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F583458-AAC3-4E11-88BE-40C1737327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64" t="15440" r="54898" b="71134"/>
          <a:stretch/>
        </p:blipFill>
        <p:spPr>
          <a:xfrm>
            <a:off x="207087" y="5819857"/>
            <a:ext cx="4271880" cy="8894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</TotalTime>
  <Words>704</Words>
  <Application>Microsoft Office PowerPoint</Application>
  <PresentationFormat>Presentación en pantalla (4:3)</PresentationFormat>
  <Paragraphs>172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FuturistCondensed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digedu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ogarciam</dc:creator>
  <cp:lastModifiedBy>Jacqueline Vasquez</cp:lastModifiedBy>
  <cp:revision>397</cp:revision>
  <dcterms:created xsi:type="dcterms:W3CDTF">2010-05-10T18:30:10Z</dcterms:created>
  <dcterms:modified xsi:type="dcterms:W3CDTF">2019-04-30T23:36:52Z</dcterms:modified>
</cp:coreProperties>
</file>